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8" r:id="rId5"/>
    <p:sldId id="293" r:id="rId6"/>
    <p:sldId id="294" r:id="rId7"/>
    <p:sldId id="260" r:id="rId8"/>
    <p:sldId id="29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CED6"/>
    <a:srgbClr val="B3DCE2"/>
    <a:srgbClr val="47ABB9"/>
    <a:srgbClr val="CBE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0" autoAdjust="0"/>
    <p:restoredTop sz="94131" autoAdjust="0"/>
  </p:normalViewPr>
  <p:slideViewPr>
    <p:cSldViewPr snapToGrid="0">
      <p:cViewPr varScale="1">
        <p:scale>
          <a:sx n="106" d="100"/>
          <a:sy n="106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9A5FA-CEC5-43A5-8C1E-73DABB5F0634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C4B7A-092B-4026-9B38-6FEE49FB59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C4B7A-092B-4026-9B38-6FEE49FB598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966" y="317833"/>
            <a:ext cx="10515600" cy="580806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7ABB9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898639"/>
            <a:ext cx="12192000" cy="595936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90575" y="260648"/>
            <a:ext cx="10972800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73416" y="3429000"/>
            <a:ext cx="7061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b="1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计图大作业演示</a:t>
            </a:r>
            <a:r>
              <a:rPr kumimoji="1" lang="en-US" altLang="zh-CN" sz="6000" b="1" dirty="0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endParaRPr kumimoji="1" lang="zh-CN" altLang="en-US" sz="6000" b="1">
              <a:solidFill>
                <a:srgbClr val="47ABB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" name="组 11"/>
          <p:cNvGrpSpPr/>
          <p:nvPr/>
        </p:nvGrpSpPr>
        <p:grpSpPr>
          <a:xfrm>
            <a:off x="5408579" y="898636"/>
            <a:ext cx="1567474" cy="1567470"/>
            <a:chOff x="5431425" y="497164"/>
            <a:chExt cx="1482332" cy="1482330"/>
          </a:xfrm>
        </p:grpSpPr>
        <p:sp>
          <p:nvSpPr>
            <p:cNvPr id="8" name="椭圆 7"/>
            <p:cNvSpPr/>
            <p:nvPr/>
          </p:nvSpPr>
          <p:spPr>
            <a:xfrm>
              <a:off x="5431425" y="497164"/>
              <a:ext cx="1482332" cy="1482330"/>
            </a:xfrm>
            <a:prstGeom prst="ellipse">
              <a:avLst/>
            </a:prstGeom>
            <a:solidFill>
              <a:srgbClr val="47ABB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751305" y="941168"/>
              <a:ext cx="842572" cy="614420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Joel Hanson - Traveling Ligh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798979" y="-186983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C5A0DCB4-5B7C-774C-A4C2-ECBCF7E1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0654"/>
            <a:ext cx="12192000" cy="7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实验内容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692254" y="1655450"/>
            <a:ext cx="1220823" cy="4154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定义球类</a:t>
            </a:r>
          </a:p>
        </p:txBody>
      </p:sp>
      <p:sp>
        <p:nvSpPr>
          <p:cNvPr id="56" name="矩形 55"/>
          <p:cNvSpPr/>
          <p:nvPr/>
        </p:nvSpPr>
        <p:spPr>
          <a:xfrm>
            <a:off x="1692254" y="3474831"/>
            <a:ext cx="733510" cy="4154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子类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1768412" y="2141252"/>
            <a:ext cx="260883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59" name="直接连接符 58"/>
          <p:cNvCxnSpPr/>
          <p:nvPr/>
        </p:nvCxnSpPr>
        <p:spPr>
          <a:xfrm>
            <a:off x="1719425" y="4047121"/>
            <a:ext cx="260883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1680085" y="2156896"/>
            <a:ext cx="9387307" cy="147731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en-US" altLang="zh-CN" dirty="0"/>
              <a:t>Ball(Float Radius, Float Distance, Float Speed, Float SelfSpeed, Ball * Parent, int planet);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参数为半径，距离，速度，自转速度，旋转中心球，星球类型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/>
              <a:t>void DrawBall();</a:t>
            </a:r>
            <a:r>
              <a:rPr lang="zh-CN" altLang="en-US" dirty="0"/>
              <a:t> </a:t>
            </a:r>
            <a:r>
              <a:rPr lang="en-US" altLang="zh-CN" dirty="0"/>
              <a:t>//</a:t>
            </a:r>
            <a:r>
              <a:rPr lang="zh-CN" altLang="en-US" dirty="0"/>
              <a:t>对普通的球体进行移动和旋转</a:t>
            </a:r>
            <a:endParaRPr lang="en-US" altLang="zh-CN" dirty="0"/>
          </a:p>
          <a:p>
            <a:r>
              <a:rPr lang="en-US" altLang="zh-CN" dirty="0"/>
              <a:t>void Update(long TimeSpan);</a:t>
            </a:r>
            <a:r>
              <a:rPr lang="zh-CN" altLang="en-US" dirty="0"/>
              <a:t> </a:t>
            </a:r>
            <a:r>
              <a:rPr lang="en-US" altLang="zh-CN" dirty="0"/>
              <a:t>//</a:t>
            </a:r>
            <a:r>
              <a:rPr lang="zh-CN" altLang="en-US" dirty="0"/>
              <a:t>时间跨度的更新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680085" y="4121483"/>
            <a:ext cx="8071945" cy="1785092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en-US" altLang="zh-CN" dirty="0"/>
              <a:t>MatBall</a:t>
            </a:r>
            <a:r>
              <a:rPr lang="zh-CN" altLang="en-US" dirty="0"/>
              <a:t> 行星类，继承于</a:t>
            </a:r>
            <a:r>
              <a:rPr lang="en-US" altLang="zh-CN" dirty="0"/>
              <a:t>Ball</a:t>
            </a:r>
          </a:p>
          <a:p>
            <a:r>
              <a:rPr lang="en-US" altLang="zh-CN" dirty="0"/>
              <a:t>DrawMat()</a:t>
            </a:r>
            <a:r>
              <a:rPr lang="zh-CN" altLang="en-US" dirty="0"/>
              <a:t>：对材质进行设置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LightBall</a:t>
            </a:r>
            <a:r>
              <a:rPr lang="zh-CN" altLang="en-US" dirty="0"/>
              <a:t> 恒星类，继承于</a:t>
            </a:r>
            <a:r>
              <a:rPr lang="en-US" altLang="zh-CN" dirty="0"/>
              <a:t>MatBall</a:t>
            </a:r>
          </a:p>
          <a:p>
            <a:r>
              <a:rPr lang="en-US" altLang="zh-CN" dirty="0"/>
              <a:t>DrawLight()</a:t>
            </a:r>
            <a:r>
              <a:rPr lang="zh-CN" altLang="en-US" dirty="0"/>
              <a:t>：对光源进行设置，以</a:t>
            </a:r>
            <a:r>
              <a:rPr lang="en-US" altLang="zh-CN" dirty="0"/>
              <a:t>LightBall</a:t>
            </a:r>
            <a:r>
              <a:rPr lang="zh-CN" altLang="en-US" dirty="0"/>
              <a:t>为光源，贴图后仍有光照效果</a:t>
            </a:r>
          </a:p>
          <a:p>
            <a:endParaRPr lang="en-US" altLang="zh-CN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球类 </a:t>
            </a:r>
            <a:r>
              <a:rPr lang="en-US" altLang="zh-CN" dirty="0"/>
              <a:t>Ball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570041" y="1636718"/>
            <a:ext cx="5007116" cy="4154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libpng</a:t>
            </a:r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生成纹理矩阵（</a:t>
            </a:r>
            <a:r>
              <a:rPr lang="en-US" altLang="zh-CN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bmp</a:t>
            </a:r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失真较大）</a:t>
            </a:r>
          </a:p>
        </p:txBody>
      </p:sp>
      <p:sp>
        <p:nvSpPr>
          <p:cNvPr id="56" name="矩形 55"/>
          <p:cNvSpPr/>
          <p:nvPr/>
        </p:nvSpPr>
        <p:spPr>
          <a:xfrm>
            <a:off x="1630277" y="3119809"/>
            <a:ext cx="1220823" cy="4154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19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绑定纹理</a:t>
            </a:r>
          </a:p>
        </p:txBody>
      </p:sp>
      <p:sp>
        <p:nvSpPr>
          <p:cNvPr id="57" name="矩形 56"/>
          <p:cNvSpPr/>
          <p:nvPr/>
        </p:nvSpPr>
        <p:spPr>
          <a:xfrm>
            <a:off x="1596824" y="4553872"/>
            <a:ext cx="1464479" cy="4154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应用到球上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1646199" y="2122520"/>
            <a:ext cx="260883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59" name="直接连接符 58"/>
          <p:cNvCxnSpPr/>
          <p:nvPr/>
        </p:nvCxnSpPr>
        <p:spPr>
          <a:xfrm>
            <a:off x="1692447" y="3606739"/>
            <a:ext cx="260883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60" name="直接连接符 59"/>
          <p:cNvCxnSpPr/>
          <p:nvPr/>
        </p:nvCxnSpPr>
        <p:spPr>
          <a:xfrm>
            <a:off x="1665696" y="5040803"/>
            <a:ext cx="260883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1616410" y="3621255"/>
            <a:ext cx="5141742" cy="646319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en-US" altLang="zh-CN" dirty="0"/>
              <a:t>glBindTexture(GL_TEXTURE_2D,textureID); </a:t>
            </a: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352859" y="5180740"/>
            <a:ext cx="8810645" cy="95409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en-US" altLang="zh-CN" dirty="0"/>
              <a:t>    </a:t>
            </a:r>
            <a:r>
              <a:rPr lang="en-US" altLang="zh-CN" u="sng" dirty="0"/>
              <a:t>G</a:t>
            </a:r>
            <a:r>
              <a:rPr lang="en-US" altLang="zh-CN" dirty="0"/>
              <a:t>LUquadricObj *quadObj = </a:t>
            </a:r>
            <a:r>
              <a:rPr lang="en-US" altLang="zh-CN" u="sng" dirty="0"/>
              <a:t>g</a:t>
            </a:r>
            <a:r>
              <a:rPr lang="en-US" altLang="zh-CN" dirty="0"/>
              <a:t>luNewQuadric();   //</a:t>
            </a:r>
            <a:r>
              <a:rPr lang="zh-CN" altLang="en-US" dirty="0"/>
              <a:t>创建一个二次曲面物体</a:t>
            </a:r>
          </a:p>
          <a:p>
            <a:r>
              <a:rPr lang="zh-CN" altLang="en-US" dirty="0"/>
              <a:t>    </a:t>
            </a:r>
            <a:r>
              <a:rPr lang="en-US" altLang="zh-CN" u="sng" dirty="0"/>
              <a:t>g</a:t>
            </a:r>
            <a:r>
              <a:rPr lang="en-US" altLang="zh-CN" dirty="0"/>
              <a:t>luQuadricTexture(quadObj,GL_TRUE);         //</a:t>
            </a:r>
            <a:r>
              <a:rPr lang="zh-CN" altLang="en-US" dirty="0"/>
              <a:t>启用该二次曲面的纹理</a:t>
            </a:r>
          </a:p>
          <a:p>
            <a:r>
              <a:rPr lang="zh-CN" altLang="en-US" dirty="0"/>
              <a:t>    </a:t>
            </a:r>
            <a:r>
              <a:rPr lang="en-US" altLang="zh-CN" u="sng" dirty="0"/>
              <a:t>g</a:t>
            </a:r>
            <a:r>
              <a:rPr lang="en-US" altLang="zh-CN" dirty="0"/>
              <a:t>luSphere(quadObj,Radius,40,32);            //</a:t>
            </a:r>
            <a:r>
              <a:rPr lang="zh-CN" altLang="en-US" dirty="0"/>
              <a:t>画圆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纹理映射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731630-228D-5E48-A4E5-CB33D49771C9}"/>
              </a:ext>
            </a:extLst>
          </p:cNvPr>
          <p:cNvSpPr txBox="1"/>
          <p:nvPr/>
        </p:nvSpPr>
        <p:spPr>
          <a:xfrm>
            <a:off x="1596824" y="2333541"/>
            <a:ext cx="4352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png_read_image(png_ptr, row_pointers);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523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692254" y="1655450"/>
            <a:ext cx="1708136" cy="4154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定义键盘操作</a:t>
            </a:r>
          </a:p>
        </p:txBody>
      </p:sp>
      <p:sp>
        <p:nvSpPr>
          <p:cNvPr id="57" name="矩形 56"/>
          <p:cNvSpPr/>
          <p:nvPr/>
        </p:nvSpPr>
        <p:spPr>
          <a:xfrm>
            <a:off x="1704991" y="4565241"/>
            <a:ext cx="1708136" cy="415486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定义移动距离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1768412" y="2141252"/>
            <a:ext cx="260883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60" name="直接连接符 59"/>
          <p:cNvCxnSpPr/>
          <p:nvPr/>
        </p:nvCxnSpPr>
        <p:spPr>
          <a:xfrm>
            <a:off x="1773863" y="5052172"/>
            <a:ext cx="260883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1680085" y="2156895"/>
            <a:ext cx="6339307" cy="1785092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en-US" altLang="zh-CN" dirty="0"/>
              <a:t>w(+y</a:t>
            </a:r>
            <a:r>
              <a:rPr lang="zh-CN" altLang="en-US" dirty="0"/>
              <a:t>方向</a:t>
            </a:r>
            <a:r>
              <a:rPr lang="en-US" altLang="zh-CN" dirty="0"/>
              <a:t>)   </a:t>
            </a:r>
          </a:p>
          <a:p>
            <a:r>
              <a:rPr lang="en-US" altLang="zh-CN" dirty="0"/>
              <a:t>s(-x</a:t>
            </a:r>
            <a:r>
              <a:rPr lang="zh-CN" altLang="en-US" dirty="0"/>
              <a:t>方向</a:t>
            </a:r>
            <a:r>
              <a:rPr lang="en-US" altLang="zh-CN" dirty="0"/>
              <a:t>)  </a:t>
            </a:r>
          </a:p>
          <a:p>
            <a:r>
              <a:rPr lang="en-US" altLang="zh-CN" dirty="0"/>
              <a:t>a(+z </a:t>
            </a:r>
            <a:r>
              <a:rPr lang="zh-CN" altLang="en-US" dirty="0"/>
              <a:t>方向</a:t>
            </a:r>
            <a:r>
              <a:rPr lang="en-US" altLang="zh-CN" dirty="0"/>
              <a:t>)   </a:t>
            </a:r>
          </a:p>
          <a:p>
            <a:r>
              <a:rPr lang="en-US" altLang="zh-CN" dirty="0"/>
              <a:t>d(-z </a:t>
            </a:r>
            <a:r>
              <a:rPr lang="zh-CN" altLang="en-US" dirty="0"/>
              <a:t>方向</a:t>
            </a:r>
            <a:r>
              <a:rPr lang="en-US" altLang="zh-CN" dirty="0"/>
              <a:t>)   </a:t>
            </a:r>
          </a:p>
          <a:p>
            <a:r>
              <a:rPr lang="en-US" altLang="zh-CN" dirty="0"/>
              <a:t>r(reset)</a:t>
            </a:r>
          </a:p>
          <a:p>
            <a:endParaRPr lang="en-US" altLang="zh-CN" dirty="0"/>
          </a:p>
        </p:txBody>
      </p:sp>
      <p:sp>
        <p:nvSpPr>
          <p:cNvPr id="63" name="TextBox 62"/>
          <p:cNvSpPr txBox="1"/>
          <p:nvPr/>
        </p:nvSpPr>
        <p:spPr>
          <a:xfrm>
            <a:off x="1692253" y="5066688"/>
            <a:ext cx="4508849" cy="6770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en-US" altLang="zh-CN" dirty="0"/>
              <a:t>#define OFFSET (20)</a:t>
            </a:r>
          </a:p>
          <a:p>
            <a:endParaRPr lang="en-US" altLang="zh-CN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视角变换</a:t>
            </a:r>
          </a:p>
        </p:txBody>
      </p:sp>
    </p:spTree>
    <p:extLst>
      <p:ext uri="{BB962C8B-B14F-4D97-AF65-F5344CB8AC3E}">
        <p14:creationId xmlns:p14="http://schemas.microsoft.com/office/powerpoint/2010/main" val="109456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7" grpId="0"/>
      <p:bldP spid="61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51350" y="1552958"/>
            <a:ext cx="3416300" cy="3414712"/>
          </a:xfrm>
          <a:prstGeom prst="ellipse">
            <a:avLst/>
          </a:prstGeom>
          <a:solidFill>
            <a:srgbClr val="47AB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PA_文本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67225" y="3103945"/>
            <a:ext cx="3355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程序演示</a:t>
            </a:r>
          </a:p>
        </p:txBody>
      </p:sp>
      <p:sp>
        <p:nvSpPr>
          <p:cNvPr id="4" name="PA_同心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43425" y="1652970"/>
            <a:ext cx="3214688" cy="3214688"/>
          </a:xfrm>
          <a:custGeom>
            <a:avLst/>
            <a:gdLst>
              <a:gd name="G0" fmla="+- 156 0 0"/>
              <a:gd name="G1" fmla="+- 21600 0 156"/>
              <a:gd name="G2" fmla="+- 21600 0 15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56" y="10800"/>
                </a:moveTo>
                <a:cubicBezTo>
                  <a:pt x="156" y="16679"/>
                  <a:pt x="4921" y="21444"/>
                  <a:pt x="10800" y="21444"/>
                </a:cubicBezTo>
                <a:cubicBezTo>
                  <a:pt x="16679" y="21444"/>
                  <a:pt x="21444" y="16679"/>
                  <a:pt x="21444" y="10800"/>
                </a:cubicBezTo>
                <a:cubicBezTo>
                  <a:pt x="21444" y="4921"/>
                  <a:pt x="16679" y="156"/>
                  <a:pt x="10800" y="156"/>
                </a:cubicBezTo>
                <a:cubicBezTo>
                  <a:pt x="4921" y="156"/>
                  <a:pt x="156" y="4921"/>
                  <a:pt x="156" y="10800"/>
                </a:cubicBezTo>
                <a:close/>
              </a:path>
            </a:pathLst>
          </a:custGeom>
          <a:solidFill>
            <a:srgbClr val="FFFFFF">
              <a:alpha val="6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PA_直接连接符 1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990975" y="1743458"/>
            <a:ext cx="785813" cy="569912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PA_直接连接符 12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589838" y="4194558"/>
            <a:ext cx="739775" cy="534987"/>
          </a:xfrm>
          <a:prstGeom prst="line">
            <a:avLst/>
          </a:prstGeom>
          <a:noFill/>
          <a:ln w="12700" cap="flat" cmpd="sng">
            <a:solidFill>
              <a:srgbClr val="47ABB9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空心弧 15"/>
          <p:cNvSpPr>
            <a:spLocks noChangeArrowheads="1"/>
          </p:cNvSpPr>
          <p:nvPr/>
        </p:nvSpPr>
        <p:spPr bwMode="auto">
          <a:xfrm rot="12768983">
            <a:off x="4324350" y="1483108"/>
            <a:ext cx="3622675" cy="3622675"/>
          </a:xfrm>
          <a:custGeom>
            <a:avLst/>
            <a:gdLst>
              <a:gd name="G0" fmla="+- 10711 0 0"/>
              <a:gd name="G1" fmla="+- 11829149 0 0"/>
              <a:gd name="G2" fmla="+- 0 0 11829149"/>
              <a:gd name="T0" fmla="*/ 0 256 1"/>
              <a:gd name="T1" fmla="*/ 180 256 1"/>
              <a:gd name="G3" fmla="+- 11829149 T0 T1"/>
              <a:gd name="T2" fmla="*/ 0 256 1"/>
              <a:gd name="T3" fmla="*/ 90 256 1"/>
              <a:gd name="G4" fmla="+- 11829149 T2 T3"/>
              <a:gd name="G5" fmla="*/ G4 2 1"/>
              <a:gd name="T4" fmla="*/ 90 256 1"/>
              <a:gd name="T5" fmla="*/ 0 256 1"/>
              <a:gd name="G6" fmla="+- 11829149 T4 T5"/>
              <a:gd name="G7" fmla="*/ G6 2 1"/>
              <a:gd name="G8" fmla="abs 11829149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711"/>
              <a:gd name="G18" fmla="*/ 10711 1 2"/>
              <a:gd name="G19" fmla="+- G18 5400 0"/>
              <a:gd name="G20" fmla="cos G19 11829149"/>
              <a:gd name="G21" fmla="sin G19 11829149"/>
              <a:gd name="G22" fmla="+- G20 10800 0"/>
              <a:gd name="G23" fmla="+- G21 10800 0"/>
              <a:gd name="G24" fmla="+- 10800 0 G20"/>
              <a:gd name="G25" fmla="+- 10711 10800 0"/>
              <a:gd name="G26" fmla="?: G9 G17 G25"/>
              <a:gd name="G27" fmla="?: G9 0 21600"/>
              <a:gd name="G28" fmla="cos 10800 11829149"/>
              <a:gd name="G29" fmla="sin 10800 11829149"/>
              <a:gd name="G30" fmla="sin 10711 11829149"/>
              <a:gd name="G31" fmla="+- G28 10800 0"/>
              <a:gd name="G32" fmla="+- G29 10800 0"/>
              <a:gd name="G33" fmla="+- G30 10800 0"/>
              <a:gd name="G34" fmla="?: G4 0 G31"/>
              <a:gd name="G35" fmla="?: 11829149 G34 0"/>
              <a:gd name="G36" fmla="?: G6 G35 G31"/>
              <a:gd name="G37" fmla="+- 21600 0 G36"/>
              <a:gd name="G38" fmla="?: G4 0 G33"/>
              <a:gd name="G39" fmla="?: 11829149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4 w 21600"/>
              <a:gd name="T15" fmla="*/ 10706 h 21600"/>
              <a:gd name="T16" fmla="*/ 10800 w 21600"/>
              <a:gd name="T17" fmla="*/ 89 h 21600"/>
              <a:gd name="T18" fmla="*/ 21556 w 21600"/>
              <a:gd name="T19" fmla="*/ 1070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89" y="10706"/>
                </a:moveTo>
                <a:cubicBezTo>
                  <a:pt x="140" y="4827"/>
                  <a:pt x="4920" y="89"/>
                  <a:pt x="10799" y="89"/>
                </a:cubicBezTo>
                <a:cubicBezTo>
                  <a:pt x="16679" y="88"/>
                  <a:pt x="21459" y="4827"/>
                  <a:pt x="21510" y="10706"/>
                </a:cubicBezTo>
                <a:lnTo>
                  <a:pt x="21599" y="10706"/>
                </a:lnTo>
                <a:cubicBezTo>
                  <a:pt x="21548" y="4778"/>
                  <a:pt x="16728" y="0"/>
                  <a:pt x="10800" y="0"/>
                </a:cubicBezTo>
                <a:cubicBezTo>
                  <a:pt x="4871" y="-1"/>
                  <a:pt x="51" y="4778"/>
                  <a:pt x="0" y="10706"/>
                </a:cubicBezTo>
                <a:close/>
              </a:path>
            </a:pathLst>
          </a:custGeom>
          <a:solidFill>
            <a:srgbClr val="47ABB9"/>
          </a:solidFill>
          <a:ln w="12700" cap="flat" cmpd="sng">
            <a:solidFill>
              <a:srgbClr val="47ABB9"/>
            </a:solidFill>
            <a:beve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PA_图片 2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2346708"/>
            <a:ext cx="781050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61101" y="328886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b="1">
                <a:solidFill>
                  <a:srgbClr val="47AB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  <p:grpSp>
        <p:nvGrpSpPr>
          <p:cNvPr id="6" name="组 11"/>
          <p:cNvGrpSpPr/>
          <p:nvPr/>
        </p:nvGrpSpPr>
        <p:grpSpPr>
          <a:xfrm>
            <a:off x="5408579" y="898636"/>
            <a:ext cx="1567474" cy="1567470"/>
            <a:chOff x="5431425" y="497164"/>
            <a:chExt cx="1482332" cy="1482330"/>
          </a:xfrm>
        </p:grpSpPr>
        <p:sp>
          <p:nvSpPr>
            <p:cNvPr id="8" name="椭圆 7"/>
            <p:cNvSpPr/>
            <p:nvPr/>
          </p:nvSpPr>
          <p:spPr>
            <a:xfrm>
              <a:off x="5431425" y="497164"/>
              <a:ext cx="1482332" cy="1482330"/>
            </a:xfrm>
            <a:prstGeom prst="ellipse">
              <a:avLst/>
            </a:prstGeom>
            <a:solidFill>
              <a:srgbClr val="47ABB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5751305" y="941168"/>
              <a:ext cx="842572" cy="614420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1367">
      <a:dk1>
        <a:sysClr val="windowText" lastClr="000000"/>
      </a:dk1>
      <a:lt1>
        <a:sysClr val="window" lastClr="FFFFFF"/>
      </a:lt1>
      <a:dk2>
        <a:srgbClr val="47ABB9"/>
      </a:dk2>
      <a:lt2>
        <a:srgbClr val="92CED6"/>
      </a:lt2>
      <a:accent1>
        <a:srgbClr val="92CED6"/>
      </a:accent1>
      <a:accent2>
        <a:srgbClr val="47ABB9"/>
      </a:accent2>
      <a:accent3>
        <a:srgbClr val="92CED6"/>
      </a:accent3>
      <a:accent4>
        <a:srgbClr val="47ABB9"/>
      </a:accent4>
      <a:accent5>
        <a:srgbClr val="92CED6"/>
      </a:accent5>
      <a:accent6>
        <a:srgbClr val="47ABB9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279</Words>
  <Application>Microsoft Macintosh PowerPoint</Application>
  <PresentationFormat>宽屏</PresentationFormat>
  <Paragraphs>39</Paragraphs>
  <Slides>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微软雅黑</vt:lpstr>
      <vt:lpstr>Arial</vt:lpstr>
      <vt:lpstr>Arial Black</vt:lpstr>
      <vt:lpstr>Calibri</vt:lpstr>
      <vt:lpstr>Office 主题</vt:lpstr>
      <vt:lpstr>PowerPoint 演示文稿</vt:lpstr>
      <vt:lpstr>PowerPoint 演示文稿</vt:lpstr>
      <vt:lpstr>PowerPoint 演示文稿</vt:lpstr>
      <vt:lpstr>球类 Ball</vt:lpstr>
      <vt:lpstr>纹理映射</vt:lpstr>
      <vt:lpstr>视角变换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LiaoQianqian</cp:lastModifiedBy>
  <cp:revision>28</cp:revision>
  <dcterms:created xsi:type="dcterms:W3CDTF">2015-05-05T08:02:00Z</dcterms:created>
  <dcterms:modified xsi:type="dcterms:W3CDTF">2020-06-18T07:44:18Z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